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A884-35C5-4D91-A437-D16772AF147A}" type="datetimeFigureOut">
              <a:rPr lang="ru-RU" smtClean="0"/>
              <a:t>04.10.2013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C458-8896-46F1-8309-F7B8A460C4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A884-35C5-4D91-A437-D16772AF147A}" type="datetimeFigureOut">
              <a:rPr lang="ru-RU" smtClean="0"/>
              <a:t>04.10.2013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C458-8896-46F1-8309-F7B8A460C4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A884-35C5-4D91-A437-D16772AF147A}" type="datetimeFigureOut">
              <a:rPr lang="ru-RU" smtClean="0"/>
              <a:t>04.10.2013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C458-8896-46F1-8309-F7B8A460C4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A884-35C5-4D91-A437-D16772AF147A}" type="datetimeFigureOut">
              <a:rPr lang="ru-RU" smtClean="0"/>
              <a:t>04.10.2013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C458-8896-46F1-8309-F7B8A460C4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A884-35C5-4D91-A437-D16772AF147A}" type="datetimeFigureOut">
              <a:rPr lang="ru-RU" smtClean="0"/>
              <a:t>04.10.2013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C458-8896-46F1-8309-F7B8A460C4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A884-35C5-4D91-A437-D16772AF147A}" type="datetimeFigureOut">
              <a:rPr lang="ru-RU" smtClean="0"/>
              <a:t>04.10.2013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C458-8896-46F1-8309-F7B8A460C4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A884-35C5-4D91-A437-D16772AF147A}" type="datetimeFigureOut">
              <a:rPr lang="ru-RU" smtClean="0"/>
              <a:t>04.10.2013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C458-8896-46F1-8309-F7B8A460C4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A884-35C5-4D91-A437-D16772AF147A}" type="datetimeFigureOut">
              <a:rPr lang="ru-RU" smtClean="0"/>
              <a:t>04.10.2013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C458-8896-46F1-8309-F7B8A460C4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A884-35C5-4D91-A437-D16772AF147A}" type="datetimeFigureOut">
              <a:rPr lang="ru-RU" smtClean="0"/>
              <a:t>04.10.2013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C458-8896-46F1-8309-F7B8A460C4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A884-35C5-4D91-A437-D16772AF147A}" type="datetimeFigureOut">
              <a:rPr lang="ru-RU" smtClean="0"/>
              <a:t>04.10.2013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C458-8896-46F1-8309-F7B8A460C4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A884-35C5-4D91-A437-D16772AF147A}" type="datetimeFigureOut">
              <a:rPr lang="ru-RU" smtClean="0"/>
              <a:t>04.10.2013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C458-8896-46F1-8309-F7B8A460C43E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CA884-35C5-4D91-A437-D16772AF147A}" type="datetimeFigureOut">
              <a:rPr lang="ru-RU" smtClean="0"/>
              <a:t>04.10.2013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AC458-8896-46F1-8309-F7B8A460C43E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556792"/>
            <a:ext cx="7117180" cy="2910185"/>
          </a:xfrm>
        </p:spPr>
        <p:txBody>
          <a:bodyPr/>
          <a:lstStyle/>
          <a:p>
            <a:pPr algn="ctr"/>
            <a:r>
              <a:rPr lang="ja-JP" altLang="en-US" sz="9600" b="1" dirty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>擬音</a:t>
            </a:r>
            <a:r>
              <a:rPr lang="ja-JP" altLang="en-US" sz="9600" b="1" dirty="0" smtClean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>語</a:t>
            </a:r>
            <a:r>
              <a:rPr lang="en-US" altLang="ja-JP" sz="9600" b="1" dirty="0" smtClean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/>
            </a:r>
            <a:br>
              <a:rPr lang="en-US" altLang="ja-JP" sz="9600" b="1" dirty="0" smtClean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</a:br>
            <a:r>
              <a:rPr lang="ja-JP" altLang="en-US" sz="9600" b="1" dirty="0" smtClean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>擬態語</a:t>
            </a:r>
            <a:endParaRPr lang="ru-RU" sz="9600" b="1" dirty="0">
              <a:solidFill>
                <a:srgbClr val="FFFF0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8064" y="5733256"/>
            <a:ext cx="3194582" cy="861420"/>
          </a:xfrm>
        </p:spPr>
        <p:txBody>
          <a:bodyPr/>
          <a:lstStyle/>
          <a:p>
            <a:pPr algn="ctr"/>
            <a:r>
              <a:rPr lang="ja-JP" alt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ムサガリエワ・ボタ</a:t>
            </a:r>
            <a:endParaRPr lang="en-US" altLang="ja-JP" b="1" dirty="0" smtClean="0">
              <a:solidFill>
                <a:schemeClr val="bg1">
                  <a:lumMod val="95000"/>
                  <a:lumOff val="5000"/>
                </a:schemeClr>
              </a:solidFill>
              <a:latin typeface="Arial Rounded MT Bold" pitchFamily="34" charset="0"/>
            </a:endParaRPr>
          </a:p>
          <a:p>
            <a:pPr algn="ctr"/>
            <a:r>
              <a:rPr lang="ja-JP" alt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２年生</a:t>
            </a:r>
            <a:endParaRPr lang="ru-RU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448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980728"/>
            <a:ext cx="7125113" cy="4536504"/>
          </a:xfrm>
        </p:spPr>
        <p:txBody>
          <a:bodyPr/>
          <a:lstStyle/>
          <a:p>
            <a:pPr algn="ctr"/>
            <a:r>
              <a:rPr lang="ja-JP" altLang="en-US" sz="6600" b="1" dirty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>ご清</a:t>
            </a:r>
            <a:r>
              <a:rPr lang="ja-JP" altLang="en-US" sz="6600" b="1" dirty="0" smtClean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>聴は</a:t>
            </a:r>
            <a:r>
              <a:rPr lang="en-US" altLang="ja-JP" sz="6600" b="1" dirty="0" smtClean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/>
            </a:r>
            <a:br>
              <a:rPr lang="en-US" altLang="ja-JP" sz="6600" b="1" dirty="0" smtClean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</a:br>
            <a:r>
              <a:rPr lang="ja-JP" altLang="en-US" sz="6600" b="1" dirty="0" smtClean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>どうもあ</a:t>
            </a:r>
            <a:r>
              <a:rPr lang="ja-JP" altLang="en-US" sz="6600" b="1" dirty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>りがと</a:t>
            </a:r>
            <a:r>
              <a:rPr lang="ja-JP" altLang="en-US" sz="6600" b="1" dirty="0" smtClean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>う</a:t>
            </a:r>
            <a:r>
              <a:rPr lang="en-US" altLang="ja-JP" sz="6600" b="1" dirty="0" smtClean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/>
            </a:r>
            <a:br>
              <a:rPr lang="en-US" altLang="ja-JP" sz="6600" b="1" dirty="0" smtClean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</a:br>
            <a:r>
              <a:rPr lang="ja-JP" altLang="en-US" sz="6600" b="1" dirty="0" smtClean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>ご</a:t>
            </a:r>
            <a:r>
              <a:rPr lang="ja-JP" altLang="en-US" sz="6600" b="1" dirty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>ざいました</a:t>
            </a:r>
            <a:endParaRPr lang="ru-RU" sz="6600" b="1" dirty="0">
              <a:solidFill>
                <a:srgbClr val="FFFF00"/>
              </a:solidFill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2050" name="Picture 2" descr="C:\Users\бота\AppData\Local\Microsoft\Windows\Temporary Internet Files\Content.IE5\D3PH3DK5\MC90042826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16632"/>
            <a:ext cx="1962150" cy="187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бота\AppData\Local\Microsoft\Windows\Temporary Internet Files\Content.IE5\RCLIWIKG\MC90012354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107504" y="2708920"/>
            <a:ext cx="4336369" cy="3933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0451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125113" cy="924475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>1. </a:t>
            </a:r>
            <a:r>
              <a:rPr lang="ja-JP" altLang="en-US" sz="4000" b="1" dirty="0" smtClean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>いやな気持ち、いい気持ち</a:t>
            </a:r>
            <a:endParaRPr lang="ru-RU" sz="4000" b="1" dirty="0">
              <a:solidFill>
                <a:srgbClr val="FFFF0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60295"/>
            <a:ext cx="4536504" cy="405143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ja-JP" altLang="en-US" sz="2800" b="1" dirty="0" smtClean="0">
                <a:solidFill>
                  <a:srgbClr val="C00000"/>
                </a:solidFill>
              </a:rPr>
              <a:t>　</a:t>
            </a:r>
            <a:r>
              <a:rPr lang="ja-JP" altLang="en-US" sz="2800" b="1" dirty="0" smtClean="0">
                <a:solidFill>
                  <a:srgbClr val="C00000"/>
                </a:solidFill>
                <a:latin typeface="+mj-ea"/>
                <a:ea typeface="+mj-ea"/>
              </a:rPr>
              <a:t>いらいら　副詞、～する</a:t>
            </a:r>
            <a:endParaRPr lang="en-US" altLang="ja-JP" sz="2800" b="1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000" b="1" dirty="0" smtClean="0">
                <a:solidFill>
                  <a:schemeClr val="bg1"/>
                </a:solidFill>
                <a:latin typeface="+mn-ea"/>
              </a:rPr>
              <a:t>ものごとが進まなくて、気持ちがおちつかないようす。</a:t>
            </a:r>
            <a:endParaRPr lang="en-US" altLang="ja-JP" sz="2000" b="1" dirty="0" smtClean="0">
              <a:solidFill>
                <a:schemeClr val="bg1"/>
              </a:solidFill>
              <a:latin typeface="+mn-ea"/>
            </a:endParaRPr>
          </a:p>
          <a:p>
            <a:pPr marL="0" indent="0">
              <a:buNone/>
            </a:pPr>
            <a:r>
              <a:rPr lang="ja-JP" altLang="en-US" sz="2000" b="1" dirty="0" smtClean="0">
                <a:solidFill>
                  <a:schemeClr val="bg1"/>
                </a:solidFill>
                <a:latin typeface="+mn-ea"/>
              </a:rPr>
              <a:t>例：</a:t>
            </a:r>
            <a:endParaRPr lang="en-US" altLang="ja-JP" sz="2000" b="1" dirty="0" smtClean="0">
              <a:solidFill>
                <a:schemeClr val="bg1"/>
              </a:solidFill>
              <a:latin typeface="+mn-ea"/>
            </a:endParaRPr>
          </a:p>
          <a:p>
            <a:pPr marL="457200" indent="-457200">
              <a:buAutoNum type="arabicParenR"/>
            </a:pPr>
            <a:r>
              <a:rPr lang="ja-JP" altLang="en-US" sz="2000" b="1" dirty="0" smtClean="0">
                <a:solidFill>
                  <a:schemeClr val="bg1"/>
                </a:solidFill>
                <a:latin typeface="+mn-ea"/>
              </a:rPr>
              <a:t>バスが来ないので、いらいらする。</a:t>
            </a:r>
            <a:endParaRPr lang="en-US" altLang="ja-JP" sz="2000" b="1" dirty="0" smtClean="0">
              <a:solidFill>
                <a:schemeClr val="bg1"/>
              </a:solidFill>
              <a:latin typeface="+mn-ea"/>
            </a:endParaRPr>
          </a:p>
          <a:p>
            <a:pPr marL="457200" indent="-457200">
              <a:buAutoNum type="arabicParenR"/>
            </a:pPr>
            <a:r>
              <a:rPr lang="ja-JP" altLang="en-US" sz="2000" b="1" dirty="0">
                <a:solidFill>
                  <a:schemeClr val="bg1"/>
                </a:solidFill>
                <a:latin typeface="+mn-ea"/>
              </a:rPr>
              <a:t>ともだちがやくそく</a:t>
            </a:r>
            <a:r>
              <a:rPr lang="ja-JP" altLang="en-US" sz="2000" b="1" dirty="0" smtClean="0">
                <a:solidFill>
                  <a:schemeClr val="bg1"/>
                </a:solidFill>
                <a:latin typeface="+mn-ea"/>
              </a:rPr>
              <a:t>の</a:t>
            </a:r>
            <a:r>
              <a:rPr lang="ja-JP" altLang="en-US" sz="2000" b="1" dirty="0">
                <a:solidFill>
                  <a:schemeClr val="bg1"/>
                </a:solidFill>
                <a:latin typeface="+mn-ea"/>
              </a:rPr>
              <a:t>時間</a:t>
            </a:r>
            <a:r>
              <a:rPr lang="ja-JP" altLang="en-US" sz="2000" b="1" dirty="0" smtClean="0">
                <a:solidFill>
                  <a:schemeClr val="bg1"/>
                </a:solidFill>
                <a:latin typeface="+mn-ea"/>
              </a:rPr>
              <a:t>に</a:t>
            </a:r>
            <a:r>
              <a:rPr lang="ja-JP" altLang="en-US" sz="2000" b="1" dirty="0">
                <a:solidFill>
                  <a:schemeClr val="bg1"/>
                </a:solidFill>
                <a:latin typeface="+mn-ea"/>
              </a:rPr>
              <a:t>おくれているので、いらいらする</a:t>
            </a:r>
            <a:r>
              <a:rPr lang="ja-JP" altLang="en-US" sz="2000" b="1" dirty="0" smtClean="0">
                <a:solidFill>
                  <a:schemeClr val="bg1"/>
                </a:solidFill>
                <a:latin typeface="+mn-ea"/>
              </a:rPr>
              <a:t>。</a:t>
            </a:r>
            <a:endParaRPr lang="en-US" altLang="ja-JP" sz="2000" b="1" dirty="0" smtClean="0">
              <a:solidFill>
                <a:schemeClr val="bg1"/>
              </a:solidFill>
              <a:latin typeface="+mn-ea"/>
            </a:endParaRPr>
          </a:p>
          <a:p>
            <a:pPr marL="457200" indent="-457200">
              <a:buAutoNum type="arabicParenR"/>
            </a:pPr>
            <a:r>
              <a:rPr lang="ja-JP" altLang="en-US" sz="2000" b="1" dirty="0" smtClean="0">
                <a:solidFill>
                  <a:schemeClr val="bg1"/>
                </a:solidFill>
                <a:latin typeface="+mn-ea"/>
              </a:rPr>
              <a:t>何かわすれたので、いらいらする。</a:t>
            </a:r>
            <a:endParaRPr lang="en-US" sz="2000" b="1" dirty="0">
              <a:solidFill>
                <a:schemeClr val="bg1"/>
              </a:solidFill>
              <a:latin typeface="+mn-ea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040597"/>
            <a:ext cx="3370672" cy="39725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851" y="3861048"/>
            <a:ext cx="2996953" cy="29969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43382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7944" y="1340768"/>
            <a:ext cx="4752527" cy="446449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ja-JP" altLang="en-US" sz="2800" b="1" dirty="0" smtClean="0">
                <a:solidFill>
                  <a:srgbClr val="C00000"/>
                </a:solidFill>
              </a:rPr>
              <a:t>　むかむか　副詞、～する</a:t>
            </a:r>
            <a:endParaRPr lang="en-US" altLang="ja-JP" sz="2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en-US" sz="2000" b="1" dirty="0" smtClean="0">
                <a:solidFill>
                  <a:schemeClr val="bg1"/>
                </a:solidFill>
                <a:latin typeface="+mn-ea"/>
              </a:rPr>
              <a:t>はきけや怒りで気分が悪いようす。</a:t>
            </a:r>
            <a:endParaRPr lang="en-US" altLang="ja-JP" sz="2000" b="1" dirty="0">
              <a:solidFill>
                <a:schemeClr val="bg1"/>
              </a:solidFill>
              <a:latin typeface="+mn-ea"/>
            </a:endParaRPr>
          </a:p>
          <a:p>
            <a:pPr marL="0" indent="0">
              <a:buNone/>
            </a:pPr>
            <a:r>
              <a:rPr lang="ja-JP" altLang="en-US" sz="2000" b="1" dirty="0" smtClean="0">
                <a:solidFill>
                  <a:schemeClr val="bg1"/>
                </a:solidFill>
                <a:latin typeface="+mn-ea"/>
              </a:rPr>
              <a:t>例：</a:t>
            </a:r>
            <a:endParaRPr lang="en-US" altLang="ja-JP" sz="2000" b="1" dirty="0" smtClean="0">
              <a:solidFill>
                <a:schemeClr val="bg1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>
                <a:solidFill>
                  <a:schemeClr val="bg1"/>
                </a:solidFill>
                <a:latin typeface="+mn-ea"/>
              </a:rPr>
              <a:t>ときど</a:t>
            </a:r>
            <a:r>
              <a:rPr lang="ja-JP" altLang="en-US" sz="2000" b="1" dirty="0" smtClean="0">
                <a:solidFill>
                  <a:schemeClr val="bg1"/>
                </a:solidFill>
                <a:latin typeface="+mn-ea"/>
              </a:rPr>
              <a:t>き病気なとき、むかむかする。</a:t>
            </a:r>
            <a:endParaRPr lang="en-US" altLang="ja-JP" sz="2000" b="1" dirty="0" smtClean="0">
              <a:solidFill>
                <a:schemeClr val="bg1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>
                <a:solidFill>
                  <a:schemeClr val="bg1"/>
                </a:solidFill>
                <a:latin typeface="+mn-ea"/>
              </a:rPr>
              <a:t>多</a:t>
            </a:r>
            <a:r>
              <a:rPr lang="ja-JP" altLang="en-US" sz="2000" b="1" dirty="0" smtClean="0">
                <a:solidFill>
                  <a:schemeClr val="bg1"/>
                </a:solidFill>
                <a:latin typeface="+mn-ea"/>
              </a:rPr>
              <a:t>いくだものを食べたので、むかむかしている。</a:t>
            </a:r>
            <a:endParaRPr lang="en-US" altLang="ja-JP" sz="2000" b="1" dirty="0" smtClean="0">
              <a:solidFill>
                <a:schemeClr val="bg1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 smtClean="0">
                <a:solidFill>
                  <a:schemeClr val="bg1"/>
                </a:solidFill>
                <a:latin typeface="+mn-ea"/>
              </a:rPr>
              <a:t>彼の長い話を聞いていると、腹が立って、むかむかしてくる。</a:t>
            </a:r>
            <a:endParaRPr lang="ru-RU" sz="2000" b="1" dirty="0">
              <a:solidFill>
                <a:schemeClr val="bg1"/>
              </a:solidFill>
              <a:latin typeface="+mn-ea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366"/>
            <a:ext cx="3779912" cy="3763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73016"/>
            <a:ext cx="3779912" cy="33123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87975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16632"/>
            <a:ext cx="7488832" cy="2880320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ja-JP" altLang="en-US" sz="2800" dirty="0" smtClean="0"/>
              <a:t>　</a:t>
            </a:r>
            <a:r>
              <a:rPr lang="ja-JP" altLang="en-US" sz="2800" dirty="0" smtClean="0">
                <a:solidFill>
                  <a:srgbClr val="C00000"/>
                </a:solidFill>
              </a:rPr>
              <a:t>うんざり　副詞、～する</a:t>
            </a:r>
            <a:endParaRPr lang="en-US" altLang="ja-JP" sz="28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en-US" sz="2000" b="1" dirty="0" smtClean="0">
                <a:solidFill>
                  <a:schemeClr val="bg1"/>
                </a:solidFill>
              </a:rPr>
              <a:t>もうこれ以上はいやだと思うようす。</a:t>
            </a:r>
            <a:endParaRPr lang="en-US" altLang="ja-JP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ja-JP" altLang="en-US" sz="2000" b="1" dirty="0" smtClean="0">
                <a:solidFill>
                  <a:schemeClr val="bg1"/>
                </a:solidFill>
              </a:rPr>
              <a:t>例：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 smtClean="0">
                <a:solidFill>
                  <a:schemeClr val="bg1"/>
                </a:solidFill>
              </a:rPr>
              <a:t>つまらないこぎを聞いたので、うんざりした。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>
                <a:solidFill>
                  <a:schemeClr val="bg1"/>
                </a:solidFill>
              </a:rPr>
              <a:t>毎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日同じごはんを食べて、うんざりしている。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 smtClean="0">
                <a:solidFill>
                  <a:schemeClr val="bg1"/>
                </a:solidFill>
              </a:rPr>
              <a:t>２時間ぐらいバスをまっていたので、みんなうんざりしている。</a:t>
            </a:r>
            <a:endParaRPr lang="ru-RU" sz="2000" b="1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859206"/>
            <a:ext cx="6633763" cy="40050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55896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484785"/>
            <a:ext cx="4752527" cy="3528392"/>
          </a:xfrm>
        </p:spPr>
        <p:txBody>
          <a:bodyPr anchor="t"/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ja-JP" altLang="en-US" sz="2800" b="1" dirty="0" smtClean="0">
                <a:solidFill>
                  <a:srgbClr val="C00000"/>
                </a:solidFill>
              </a:rPr>
              <a:t>うっとり　副詞　～する</a:t>
            </a:r>
            <a:endParaRPr lang="en-US" altLang="ja-JP" sz="2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en-US" sz="2000" b="1" dirty="0" smtClean="0">
                <a:solidFill>
                  <a:schemeClr val="bg1"/>
                </a:solidFill>
              </a:rPr>
              <a:t>美しいものを見たり、聞いたりして、酔ったようないい気分になるようす。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ja-JP" altLang="en-US" sz="2000" b="1" dirty="0">
                <a:solidFill>
                  <a:schemeClr val="bg1"/>
                </a:solidFill>
              </a:rPr>
              <a:t>例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：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>
                <a:solidFill>
                  <a:schemeClr val="bg1"/>
                </a:solidFill>
              </a:rPr>
              <a:t>美し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い花をうっとり見ていた。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 smtClean="0">
                <a:solidFill>
                  <a:schemeClr val="bg1"/>
                </a:solidFill>
              </a:rPr>
              <a:t>すてきなストリをうっとり聞いていた。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 smtClean="0">
                <a:solidFill>
                  <a:schemeClr val="bg1"/>
                </a:solidFill>
              </a:rPr>
              <a:t>美しい音楽を聞いて、うっとりした。</a:t>
            </a:r>
            <a:endParaRPr lang="ru-RU" sz="2000" b="1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489" y="1268761"/>
            <a:ext cx="2367680" cy="38884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5599" y="1268761"/>
            <a:ext cx="2265135" cy="38772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9" name="Picture 5" descr="C:\Users\бота\AppData\Local\Microsoft\Windows\Temporary Internet Files\Content.IE5\06U4N38J\MM900318056[1]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41630">
            <a:off x="6429375" y="5330825"/>
            <a:ext cx="7620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C:\Users\бота\AppData\Local\Microsoft\Windows\Temporary Internet Files\Content.IE5\06U4N38J\MM900318056[1]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30604">
            <a:off x="1172377" y="5554406"/>
            <a:ext cx="7620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 descr="C:\Users\бота\AppData\Local\Microsoft\Windows\Temporary Internet Files\Content.IE5\06U4N38J\MM900318056[1]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650914">
            <a:off x="4427272" y="325184"/>
            <a:ext cx="7620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009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7864" y="188640"/>
            <a:ext cx="2304255" cy="924475"/>
          </a:xfrm>
        </p:spPr>
        <p:txBody>
          <a:bodyPr/>
          <a:lstStyle/>
          <a:p>
            <a:r>
              <a:rPr lang="en-US" sz="4800" b="1" dirty="0" smtClean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>2. </a:t>
            </a:r>
            <a:r>
              <a:rPr lang="ja-JP" altLang="en-US" sz="4800" b="1" dirty="0" smtClean="0">
                <a:solidFill>
                  <a:srgbClr val="FFFF00"/>
                </a:solidFill>
                <a:latin typeface="Batang" pitchFamily="18" charset="-127"/>
                <a:ea typeface="Batang" pitchFamily="18" charset="-127"/>
              </a:rPr>
              <a:t>興奮</a:t>
            </a:r>
            <a:endParaRPr lang="ru-RU" sz="4800" b="1" dirty="0">
              <a:solidFill>
                <a:srgbClr val="FFFF0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5112568" cy="468052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altLang="ja-JP" sz="2800" b="1" dirty="0" smtClean="0">
                <a:solidFill>
                  <a:srgbClr val="C00000"/>
                </a:solidFill>
              </a:rPr>
              <a:t>	</a:t>
            </a:r>
            <a:r>
              <a:rPr lang="ja-JP" altLang="en-US" sz="2800" b="1" dirty="0" smtClean="0">
                <a:solidFill>
                  <a:srgbClr val="C00000"/>
                </a:solidFill>
              </a:rPr>
              <a:t>どきどき　副詞　～する</a:t>
            </a:r>
            <a:endParaRPr lang="en-US" altLang="ja-JP" sz="2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en-US" sz="2000" b="1" dirty="0" smtClean="0">
                <a:solidFill>
                  <a:schemeClr val="bg1"/>
                </a:solidFill>
              </a:rPr>
              <a:t>運動や緊張のために、心臓の動きがはやくなるようす。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ja-JP" altLang="en-US" sz="2000" b="1" dirty="0">
                <a:solidFill>
                  <a:schemeClr val="bg1"/>
                </a:solidFill>
              </a:rPr>
              <a:t>例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：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>
                <a:solidFill>
                  <a:schemeClr val="bg1"/>
                </a:solidFill>
              </a:rPr>
              <a:t>空っ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ぽ</a:t>
            </a:r>
            <a:r>
              <a:rPr lang="ja-JP" altLang="en-US" sz="2000" b="1" dirty="0">
                <a:solidFill>
                  <a:schemeClr val="bg1"/>
                </a:solidFill>
              </a:rPr>
              <a:t>へや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で何かのおとが聞こえるとき、どきどきする。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>
                <a:solidFill>
                  <a:schemeClr val="bg1"/>
                </a:solidFill>
              </a:rPr>
              <a:t>ゆうめ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いな人と話したので、どきどきした。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>
                <a:solidFill>
                  <a:schemeClr val="bg1"/>
                </a:solidFill>
              </a:rPr>
              <a:t>どきどきしながら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、かれにプレゼントをあげた。</a:t>
            </a:r>
            <a:endParaRPr lang="ru-RU" sz="2000" b="1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958" y="692696"/>
            <a:ext cx="3436365" cy="34900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958" y="3970404"/>
            <a:ext cx="3436366" cy="28875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84737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0" y="1196752"/>
            <a:ext cx="4680521" cy="457396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altLang="ja-JP" sz="2800" b="1" dirty="0" smtClean="0">
                <a:solidFill>
                  <a:srgbClr val="C00000"/>
                </a:solidFill>
              </a:rPr>
              <a:t>	</a:t>
            </a:r>
            <a:r>
              <a:rPr lang="ja-JP" altLang="en-US" sz="2800" b="1" dirty="0" smtClean="0">
                <a:solidFill>
                  <a:srgbClr val="C00000"/>
                </a:solidFill>
              </a:rPr>
              <a:t>わくわく　副詞　～する</a:t>
            </a:r>
            <a:endParaRPr lang="en-US" altLang="ja-JP" sz="2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en-US" sz="2000" b="1" dirty="0">
                <a:solidFill>
                  <a:schemeClr val="bg1"/>
                </a:solidFill>
              </a:rPr>
              <a:t>楽し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い</a:t>
            </a:r>
            <a:r>
              <a:rPr lang="ja-JP" altLang="en-US" sz="2000" b="1" dirty="0">
                <a:solidFill>
                  <a:schemeClr val="bg1"/>
                </a:solidFill>
              </a:rPr>
              <a:t>期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待で心がおちつかないようす。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ja-JP" altLang="en-US" sz="2000" b="1" dirty="0">
                <a:solidFill>
                  <a:schemeClr val="bg1"/>
                </a:solidFill>
              </a:rPr>
              <a:t>例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：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 smtClean="0">
                <a:solidFill>
                  <a:schemeClr val="bg1"/>
                </a:solidFill>
              </a:rPr>
              <a:t>本のおもしろいエピソードを読むので、わくわくする。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 smtClean="0">
                <a:solidFill>
                  <a:schemeClr val="bg1"/>
                </a:solidFill>
              </a:rPr>
              <a:t>プレゼントをもらったので、わくわくした。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>
                <a:solidFill>
                  <a:schemeClr val="bg1"/>
                </a:solidFill>
              </a:rPr>
              <a:t>わくわくしながら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、てがみをあけた。</a:t>
            </a:r>
            <a:endParaRPr lang="ru-RU" sz="2000" b="1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55"/>
            <a:ext cx="3707904" cy="35940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571771"/>
            <a:ext cx="3985103" cy="29888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61439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4248472" cy="457396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ja-JP" altLang="en-US" sz="2800" b="1" dirty="0" smtClean="0">
                <a:solidFill>
                  <a:srgbClr val="C00000"/>
                </a:solidFill>
              </a:rPr>
              <a:t>はらはら　副詞　～する</a:t>
            </a:r>
            <a:endParaRPr lang="en-US" altLang="ja-JP" sz="2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en-US" sz="2000" b="1" dirty="0">
                <a:solidFill>
                  <a:schemeClr val="bg1"/>
                </a:solidFill>
              </a:rPr>
              <a:t>ほか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の人やもののようすが危なく見えて、とても心配に思うようす。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ja-JP" altLang="en-US" sz="2000" b="1" dirty="0">
                <a:solidFill>
                  <a:schemeClr val="bg1"/>
                </a:solidFill>
              </a:rPr>
              <a:t>例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：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 smtClean="0">
                <a:solidFill>
                  <a:schemeClr val="bg1"/>
                </a:solidFill>
              </a:rPr>
              <a:t>外から子どものなきごえを聞いたので、はらはらした。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 smtClean="0">
                <a:solidFill>
                  <a:schemeClr val="bg1"/>
                </a:solidFill>
              </a:rPr>
              <a:t>車のいっそくを見たとき、はらはらした。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>
                <a:solidFill>
                  <a:schemeClr val="bg1"/>
                </a:solidFill>
              </a:rPr>
              <a:t>男の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子は危ないものをしているので、はらはらする。</a:t>
            </a:r>
            <a:endParaRPr lang="ru-RU" sz="2000" b="1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322" y="321901"/>
            <a:ext cx="3206130" cy="30583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322" y="3717032"/>
            <a:ext cx="3202092" cy="2857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323211"/>
            <a:ext cx="3600400" cy="24398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745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3948" y="116632"/>
            <a:ext cx="4714683" cy="450299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ja-JP" altLang="en-US" sz="2800" b="1" dirty="0" smtClean="0">
                <a:solidFill>
                  <a:srgbClr val="C00000"/>
                </a:solidFill>
              </a:rPr>
              <a:t>ぞくぞく　副詞　～する</a:t>
            </a:r>
            <a:endParaRPr lang="en-US" altLang="ja-JP" sz="2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en-US" sz="2000" b="1" dirty="0" smtClean="0">
                <a:solidFill>
                  <a:schemeClr val="bg1"/>
                </a:solidFill>
              </a:rPr>
              <a:t>おそろしさや寒さでからだがふるえるように感じるようす。また、からだがふるえるくらい感動や興奮しているときにも使う。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ja-JP" altLang="en-US" sz="2000" b="1" dirty="0">
                <a:solidFill>
                  <a:schemeClr val="bg1"/>
                </a:solidFill>
              </a:rPr>
              <a:t>例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：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>
                <a:solidFill>
                  <a:schemeClr val="bg1"/>
                </a:solidFill>
              </a:rPr>
              <a:t>くもがきらい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で、くもを見るとぞくぞくする。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>
                <a:solidFill>
                  <a:schemeClr val="bg1"/>
                </a:solidFill>
              </a:rPr>
              <a:t>そよ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にさむくと、ぞくぞくする。</a:t>
            </a:r>
            <a:endParaRPr lang="en-US" altLang="ja-JP" sz="2000" b="1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ja-JP" altLang="en-US" sz="2000" b="1" dirty="0">
                <a:solidFill>
                  <a:schemeClr val="bg1"/>
                </a:solidFill>
              </a:rPr>
              <a:t>すばらし</a:t>
            </a:r>
            <a:r>
              <a:rPr lang="ja-JP" altLang="en-US" sz="2000" b="1" dirty="0" smtClean="0">
                <a:solidFill>
                  <a:schemeClr val="bg1"/>
                </a:solidFill>
              </a:rPr>
              <a:t>い音楽を聞いて、ぞくぞくした。</a:t>
            </a:r>
            <a:endParaRPr lang="en-US" altLang="ja-JP" sz="2000" b="1" dirty="0" smtClean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4221088"/>
            <a:ext cx="4537478" cy="26369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0648"/>
            <a:ext cx="3456384" cy="30416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653" y="3396263"/>
            <a:ext cx="3476267" cy="32530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84204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TC102455519[[fn=Зима]]</Template>
  <TotalTime>248</TotalTime>
  <Words>41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Winter</vt:lpstr>
      <vt:lpstr>擬音語 擬態語</vt:lpstr>
      <vt:lpstr>1. いやな気持ち、いい気持ち</vt:lpstr>
      <vt:lpstr>Презентация PowerPoint</vt:lpstr>
      <vt:lpstr>Презентация PowerPoint</vt:lpstr>
      <vt:lpstr>Презентация PowerPoint</vt:lpstr>
      <vt:lpstr>2. 興奮</vt:lpstr>
      <vt:lpstr>Презентация PowerPoint</vt:lpstr>
      <vt:lpstr>Презентация PowerPoint</vt:lpstr>
      <vt:lpstr>Презентация PowerPoint</vt:lpstr>
      <vt:lpstr>ご清聴は どうもありがとう ございました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擬音語 擬態語</dc:title>
  <dc:creator>бота</dc:creator>
  <cp:lastModifiedBy>бота</cp:lastModifiedBy>
  <cp:revision>35</cp:revision>
  <dcterms:created xsi:type="dcterms:W3CDTF">2013-10-02T16:18:06Z</dcterms:created>
  <dcterms:modified xsi:type="dcterms:W3CDTF">2013-10-04T15:54:07Z</dcterms:modified>
</cp:coreProperties>
</file>